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9"/>
  </p:notesMasterIdLst>
  <p:sldIdLst>
    <p:sldId id="283" r:id="rId2"/>
    <p:sldId id="303" r:id="rId3"/>
    <p:sldId id="304" r:id="rId4"/>
    <p:sldId id="305" r:id="rId5"/>
    <p:sldId id="306" r:id="rId6"/>
    <p:sldId id="307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9" autoAdjust="0"/>
  </p:normalViewPr>
  <p:slideViewPr>
    <p:cSldViewPr snapToGrid="0" snapToObjects="1">
      <p:cViewPr varScale="1">
        <p:scale>
          <a:sx n="76" d="100"/>
          <a:sy n="76" d="100"/>
        </p:scale>
        <p:origin x="555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D17A-8588-084D-A2C8-441CA43D7925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99871-1AB6-1A40-BD47-BA600C772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41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4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8BD2F5C-2F7F-48E5-B222-0777FEA3F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08313" y="6265307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3058347-98EB-4746-BEDA-29E5F6E78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42863B-CDB6-45D1-8570-ED9481350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5" y="6265307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6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6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6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7"/>
            <a:ext cx="518079" cy="365125"/>
          </a:xfrm>
        </p:spPr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9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09-22-2020 v0.92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NJ FAM-34 What's New TY2019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3C45-B239-41A6-9338-1C843BC0E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0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7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FAM-34 What's New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5" y="6265307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5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3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23" userDrawn="1">
          <p15:clr>
            <a:srgbClr val="F26B43"/>
          </p15:clr>
        </p15:guide>
        <p15:guide id="2" pos="911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1067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Next_(programa_de_televisi%C3%B3n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good-luck-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alliwell-library.blogspot.com/2012_04_01_archive.html" TargetMode="Externa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070EF2-93F6-4AEC-BCB6-D1A6B5380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7577" y="4145032"/>
            <a:ext cx="6966440" cy="898138"/>
          </a:xfrm>
        </p:spPr>
        <p:txBody>
          <a:bodyPr/>
          <a:lstStyle/>
          <a:p>
            <a:r>
              <a:rPr lang="en-US" dirty="0"/>
              <a:t>What’s Next After Familiarization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DA2034-7260-47F2-A7BF-5AE14D19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56" y="1334823"/>
            <a:ext cx="6970533" cy="1219200"/>
          </a:xfrm>
        </p:spPr>
        <p:txBody>
          <a:bodyPr/>
          <a:lstStyle/>
          <a:p>
            <a:r>
              <a:rPr lang="en-US" dirty="0"/>
              <a:t> What’s Next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D1F0E-682A-411A-81DE-96D799524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fld id="{FB584FCE-D2C4-F744-9920-A6DBBF0E045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BE04AB-1856-4846-AD10-3E27051EB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91219" y="2752725"/>
            <a:ext cx="2333625" cy="135255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4658-6743-4F80-80D3-D2B81D6EB59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E1F546-00EB-438C-96F3-7F2B9DF0E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7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62"/>
    </mc:Choice>
    <mc:Fallback xmlns="">
      <p:transition spd="slow" advTm="1516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085" y="274638"/>
            <a:ext cx="9329365" cy="944562"/>
          </a:xfrm>
        </p:spPr>
        <p:txBody>
          <a:bodyPr>
            <a:normAutofit/>
          </a:bodyPr>
          <a:lstStyle/>
          <a:p>
            <a:r>
              <a:rPr lang="en-US" sz="4400" dirty="0"/>
              <a:t>Integrated </a:t>
            </a:r>
            <a:r>
              <a:rPr lang="en-US" sz="4400" dirty="0" err="1"/>
              <a:t>TaxLaw</a:t>
            </a:r>
            <a:r>
              <a:rPr lang="en-US" sz="4400" dirty="0"/>
              <a:t>/TaxSlayer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867" y="1371600"/>
            <a:ext cx="9735047" cy="5486400"/>
          </a:xfrm>
        </p:spPr>
        <p:txBody>
          <a:bodyPr>
            <a:normAutofit/>
          </a:bodyPr>
          <a:lstStyle/>
          <a:p>
            <a:r>
              <a:rPr lang="en-US" dirty="0"/>
              <a:t>Integrated Tax Law/ TaxSlayer Training</a:t>
            </a:r>
          </a:p>
          <a:p>
            <a:pPr lvl="1"/>
            <a:r>
              <a:rPr lang="en-US" sz="3200" dirty="0"/>
              <a:t>Four Online “Core Problems” that cover basics</a:t>
            </a:r>
          </a:p>
          <a:p>
            <a:pPr lvl="1"/>
            <a:r>
              <a:rPr lang="en-US" sz="3200" dirty="0"/>
              <a:t>Based on 2019 version of TaxSlayer</a:t>
            </a:r>
          </a:p>
          <a:p>
            <a:pPr lvl="1"/>
            <a:r>
              <a:rPr lang="en-US" sz="3200" dirty="0"/>
              <a:t>Online sessions located on TaxPrep4Free web site</a:t>
            </a:r>
          </a:p>
          <a:p>
            <a:pPr lvl="2"/>
            <a:r>
              <a:rPr lang="en-US" sz="3200" dirty="0"/>
              <a:t>TaxPrep4Free.org</a:t>
            </a:r>
          </a:p>
          <a:p>
            <a:pPr lvl="1"/>
            <a:r>
              <a:rPr lang="en-US" sz="3200" dirty="0"/>
              <a:t>Local training and mentoring to supplement Online training</a:t>
            </a:r>
          </a:p>
          <a:p>
            <a:pPr lvl="1"/>
            <a:r>
              <a:rPr lang="en-US" sz="3200" dirty="0"/>
              <a:t>Prepare student for IRS T</a:t>
            </a:r>
            <a:r>
              <a:rPr lang="en-US" sz="2400" dirty="0"/>
              <a:t>est</a:t>
            </a:r>
          </a:p>
          <a:p>
            <a:pPr marL="576262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923925" lvl="3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98F90-F029-4B7C-8949-EB99B0E2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09-22-2020 v0.92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1C0A-CAE2-46D8-98DE-0404820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FAM-34 What's New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5A41-94D4-4A1E-8704-77DFC3C1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3C45-B239-41A6-9338-1C843BC0ED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696"/>
    </mc:Choice>
    <mc:Fallback xmlns="">
      <p:transition spd="slow" advTm="1006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833" y="1550504"/>
            <a:ext cx="9753600" cy="4595853"/>
          </a:xfrm>
        </p:spPr>
        <p:txBody>
          <a:bodyPr>
            <a:normAutofit/>
          </a:bodyPr>
          <a:lstStyle/>
          <a:p>
            <a:r>
              <a:rPr lang="en-US" sz="2800" dirty="0"/>
              <a:t>Complete two additional Proficiency Problems </a:t>
            </a:r>
          </a:p>
          <a:p>
            <a:pPr lvl="1"/>
            <a:r>
              <a:rPr lang="en-US" dirty="0"/>
              <a:t>They will be posted on the TaxPrep4Free.org web site</a:t>
            </a:r>
          </a:p>
          <a:p>
            <a:pPr lvl="1"/>
            <a:r>
              <a:rPr lang="en-US" dirty="0"/>
              <a:t>Federal &amp; New Jersey with refund monitors</a:t>
            </a:r>
          </a:p>
          <a:p>
            <a:pPr lvl="1"/>
            <a:r>
              <a:rPr lang="en-US" dirty="0"/>
              <a:t>Based on 2019 version of TaxSlayer</a:t>
            </a:r>
          </a:p>
          <a:p>
            <a:pPr lvl="1"/>
            <a:r>
              <a:rPr lang="en-US" dirty="0"/>
              <a:t>Local mentor</a:t>
            </a:r>
          </a:p>
          <a:p>
            <a:pPr lvl="1"/>
            <a:r>
              <a:rPr lang="en-US" dirty="0"/>
              <a:t>Suggest you do not start until after completion of Integrated Tax Law/TaxSlayer training</a:t>
            </a:r>
          </a:p>
          <a:p>
            <a:pPr lvl="1"/>
            <a:r>
              <a:rPr lang="en-US" dirty="0"/>
              <a:t>Review of basic training plus some advanced concepts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A1495-50E6-41F2-8D0A-4B69B305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09-22-2020 v0.92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68391-A145-4B8A-B277-B07E29F7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FAM-34 What's New TY2019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69159-AB26-4603-ACCB-7E9B1D58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3C45-B239-41A6-9338-1C843BC0ED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31"/>
    </mc:Choice>
    <mc:Fallback xmlns="">
      <p:transition spd="slow" advTm="724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100" y="274638"/>
            <a:ext cx="7499350" cy="792162"/>
          </a:xfrm>
        </p:spPr>
        <p:txBody>
          <a:bodyPr/>
          <a:lstStyle/>
          <a:p>
            <a:r>
              <a:rPr lang="en-US" dirty="0"/>
              <a:t>Updates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910" y="1343770"/>
            <a:ext cx="9826597" cy="5361830"/>
          </a:xfrm>
        </p:spPr>
        <p:txBody>
          <a:bodyPr>
            <a:normAutofit/>
          </a:bodyPr>
          <a:lstStyle/>
          <a:p>
            <a:r>
              <a:rPr lang="en-US" sz="4000" dirty="0"/>
              <a:t>Federal and NJ Tax Law</a:t>
            </a:r>
          </a:p>
          <a:p>
            <a:r>
              <a:rPr lang="en-US" sz="4000" dirty="0"/>
              <a:t>TaxSlayer</a:t>
            </a:r>
          </a:p>
          <a:p>
            <a:r>
              <a:rPr lang="en-US" sz="4000" dirty="0"/>
              <a:t>AARP TaxAide Policies and Procedures</a:t>
            </a:r>
          </a:p>
          <a:p>
            <a:pPr lvl="1"/>
            <a:endParaRPr lang="en-US" sz="4000" dirty="0"/>
          </a:p>
          <a:p>
            <a:r>
              <a:rPr lang="en-US" sz="4000" dirty="0"/>
              <a:t>Combination of AARP videos and local training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CE6B6-A7FB-4A62-B6BF-0012A048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09-22-2020 v0.92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3B7E0-4DBC-409F-82AC-C816C77C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FAM-34 What's New TY2019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681A3-049F-4892-875F-802641D4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3C45-B239-41A6-9338-1C843BC0ED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48"/>
    </mc:Choice>
    <mc:Fallback xmlns="">
      <p:transition spd="slow" advTm="13534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Test (IRS Pub. 6744)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816" y="1494846"/>
            <a:ext cx="9448634" cy="533432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Must be passed to prepare taxes</a:t>
            </a:r>
          </a:p>
          <a:p>
            <a:r>
              <a:rPr lang="en-US" sz="2800" dirty="0"/>
              <a:t>Based on 2020 Tax Law &amp; TaxSlayer (</a:t>
            </a:r>
            <a:r>
              <a:rPr lang="en-US" sz="2800"/>
              <a:t>Federal only)</a:t>
            </a:r>
            <a:endParaRPr lang="en-US" sz="2800" dirty="0"/>
          </a:p>
          <a:p>
            <a:r>
              <a:rPr lang="en-US" sz="2800" dirty="0"/>
              <a:t>Three Parts</a:t>
            </a:r>
          </a:p>
          <a:p>
            <a:pPr lvl="1"/>
            <a:r>
              <a:rPr lang="en-US" dirty="0"/>
              <a:t>Volunteer Standards  of Conduct Exam</a:t>
            </a:r>
          </a:p>
          <a:p>
            <a:pPr lvl="1"/>
            <a:r>
              <a:rPr lang="en-US" dirty="0"/>
              <a:t>Intake/Interview and Quality Review Exam</a:t>
            </a:r>
          </a:p>
          <a:p>
            <a:pPr lvl="1"/>
            <a:r>
              <a:rPr lang="en-US" dirty="0"/>
              <a:t>Advanced Exam</a:t>
            </a:r>
          </a:p>
          <a:p>
            <a:r>
              <a:rPr lang="en-US" sz="2800" dirty="0"/>
              <a:t>80% or better on each part</a:t>
            </a:r>
          </a:p>
          <a:p>
            <a:r>
              <a:rPr lang="en-US" sz="2800" dirty="0"/>
              <a:t>Two attempts to pass</a:t>
            </a:r>
          </a:p>
          <a:p>
            <a:r>
              <a:rPr lang="en-US" sz="2800" dirty="0"/>
              <a:t>Taken online in most districts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A10D5-4EF8-4C1D-93C8-B335E7EF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09-22-2020 v0.92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65A77-3118-423C-AE9E-0768BEEE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FAM-34 What's New TY2019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9DE6A-2430-4713-8415-AAD97F2E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3C45-B239-41A6-9338-1C843BC0ED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472"/>
    </mc:Choice>
    <mc:Fallback xmlns="">
      <p:transition spd="slow" advTm="1524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52DD6C-B402-4A7A-A9E8-0CB32CED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5" y="6265307"/>
            <a:ext cx="93648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B584FCE-D2C4-F744-9920-A6DBBF0E045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0F155BD-2B10-4329-8DC1-BB94773AFF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3683" y="1754188"/>
            <a:ext cx="10740293" cy="4511119"/>
          </a:xfrm>
        </p:spPr>
        <p:txBody>
          <a:bodyPr/>
          <a:lstStyle/>
          <a:p>
            <a:r>
              <a:rPr lang="en-US" dirty="0"/>
              <a:t>The sequence and due dates vary locally</a:t>
            </a:r>
          </a:p>
          <a:p>
            <a:r>
              <a:rPr lang="en-US" dirty="0"/>
              <a:t>Additional local training via google meet sessions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BA953C-0EF0-47DB-8819-96EA82D0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5" y="28835"/>
            <a:ext cx="9751391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Local Training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2B75B18-D719-4884-BD9C-6432A6230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087" y="3809000"/>
            <a:ext cx="6400800" cy="1345324"/>
          </a:xfrm>
          <a:prstGeom prst="rect">
            <a:avLst/>
          </a:prstGeom>
        </p:spPr>
      </p:pic>
      <p:pic>
        <p:nvPicPr>
          <p:cNvPr id="14" name="Picture 13" descr="A picture containing machine&#10;&#10;Description automatically generated">
            <a:extLst>
              <a:ext uri="{FF2B5EF4-FFF2-40B4-BE49-F238E27FC236}">
                <a16:creationId xmlns:a16="http://schemas.microsoft.com/office/drawing/2014/main" id="{A028E1E6-EA3E-493D-BE55-0F18A955D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526926" y="3120572"/>
            <a:ext cx="3016469" cy="301646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29C05-6D2E-414F-BEA4-7C1D73A3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09-22-2020 v0.92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07559-44AC-4A73-A1E5-92DB8289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6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64"/>
    </mc:Choice>
    <mc:Fallback xmlns="">
      <p:transition spd="slow" advTm="3536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A41FC1-B6F4-45B3-8A0B-6A3AA3269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CBB68E-3977-45BC-A03E-E2A7385F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7" name="Picture 6" descr="Several hands raised and ready to answer a question">
            <a:extLst>
              <a:ext uri="{FF2B5EF4-FFF2-40B4-BE49-F238E27FC236}">
                <a16:creationId xmlns:a16="http://schemas.microsoft.com/office/drawing/2014/main" id="{876F054C-7D6B-4F0E-91EB-9576B1E9E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923" y="2379260"/>
            <a:ext cx="4932513" cy="282244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17449-7AA8-4F26-B272-B5F1BCCB6B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FAM-34 What's New TY2019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1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81"/>
    </mc:Choice>
    <mc:Fallback xmlns="">
      <p:transition spd="slow" advTm="20081"/>
    </mc:Fallback>
  </mc:AlternateContent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2018 Templet</vt:lpstr>
      <vt:lpstr> What’s Next </vt:lpstr>
      <vt:lpstr>Integrated TaxLaw/TaxSlayer Training</vt:lpstr>
      <vt:lpstr>Proficiency Problems</vt:lpstr>
      <vt:lpstr>Updates for 2020</vt:lpstr>
      <vt:lpstr>IRS Test (IRS Pub. 6744)</vt:lpstr>
      <vt:lpstr>Local Training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2020-09-20T16:27:30Z</dcterms:created>
  <dcterms:modified xsi:type="dcterms:W3CDTF">2020-11-26T20:46:57Z</dcterms:modified>
</cp:coreProperties>
</file>